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z.chosun.com/site/data/html_dir/2019/09/30/2019093000863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D0B61-1ABB-465A-8317-BC75EA7C92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레트로게임기</a:t>
            </a:r>
            <a:r>
              <a:rPr lang="ko-KR" altLang="en-US" dirty="0"/>
              <a:t> 만들기 </a:t>
            </a:r>
            <a:br>
              <a:rPr lang="en-US" altLang="ko-KR" dirty="0"/>
            </a:br>
            <a:r>
              <a:rPr lang="ko-KR" altLang="en-US" dirty="0"/>
              <a:t>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2CF7D5-B68D-431C-AE0D-99B28B2E3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인하대학교 소프트웨어융합공학과</a:t>
            </a:r>
            <a:endParaRPr lang="en-US" altLang="ko-KR" dirty="0"/>
          </a:p>
          <a:p>
            <a:r>
              <a:rPr lang="en-US" altLang="ko-KR" dirty="0"/>
              <a:t>12173975 </a:t>
            </a:r>
            <a:r>
              <a:rPr lang="ko-KR" altLang="en-US" dirty="0"/>
              <a:t>엄희찬</a:t>
            </a:r>
          </a:p>
        </p:txBody>
      </p:sp>
    </p:spTree>
    <p:extLst>
      <p:ext uri="{BB962C8B-B14F-4D97-AF65-F5344CB8AC3E}">
        <p14:creationId xmlns:p14="http://schemas.microsoft.com/office/powerpoint/2010/main" val="1765217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9E5891-113F-4F09-ADCC-00892DFA6FB6}"/>
              </a:ext>
            </a:extLst>
          </p:cNvPr>
          <p:cNvSpPr txBox="1"/>
          <p:nvPr/>
        </p:nvSpPr>
        <p:spPr>
          <a:xfrm>
            <a:off x="706153" y="1687691"/>
            <a:ext cx="8598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이유 </a:t>
            </a:r>
            <a:r>
              <a:rPr lang="en-US" altLang="ko-KR" dirty="0"/>
              <a:t>– </a:t>
            </a:r>
            <a:r>
              <a:rPr lang="ko-KR" altLang="en-US" dirty="0"/>
              <a:t>막상 해보니 한글화가 되어 있지 않고 국내에서 접해본 사람들이 없어서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자료가 부족함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그로인해</a:t>
            </a:r>
            <a:r>
              <a:rPr lang="ko-KR" altLang="en-US" dirty="0"/>
              <a:t> 하나하나 다 시행착오를 격어야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교육용으로 제작하려면 코드 사용법과 활용법을 다 </a:t>
            </a:r>
            <a:r>
              <a:rPr lang="ko-KR" altLang="en-US" dirty="0" err="1"/>
              <a:t>알아야하는데</a:t>
            </a:r>
            <a:r>
              <a:rPr lang="ko-KR" altLang="en-US" dirty="0"/>
              <a:t> 시간이 부족함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DA320-452B-49FF-B457-567778DB9A87}"/>
              </a:ext>
            </a:extLst>
          </p:cNvPr>
          <p:cNvSpPr txBox="1"/>
          <p:nvPr/>
        </p:nvSpPr>
        <p:spPr>
          <a:xfrm>
            <a:off x="706153" y="397954"/>
            <a:ext cx="4179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 </a:t>
            </a:r>
            <a:r>
              <a:rPr lang="ko-KR" altLang="en-US" sz="2200" b="1" dirty="0"/>
              <a:t>학기초 계획에서 변경된 사항</a:t>
            </a:r>
            <a:endParaRPr lang="en-US" altLang="ko-KR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398F0-55EA-467D-A815-193CB9F22F80}"/>
              </a:ext>
            </a:extLst>
          </p:cNvPr>
          <p:cNvSpPr txBox="1"/>
          <p:nvPr/>
        </p:nvSpPr>
        <p:spPr>
          <a:xfrm>
            <a:off x="706153" y="1058211"/>
            <a:ext cx="942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교육용으로 제작 </a:t>
            </a:r>
            <a:r>
              <a:rPr lang="en-US" altLang="ko-KR" sz="2000" b="1" dirty="0"/>
              <a:t>-&gt; </a:t>
            </a:r>
            <a:r>
              <a:rPr lang="ko-KR" altLang="en-US" sz="2000" b="1" dirty="0" err="1"/>
              <a:t>메이크코드</a:t>
            </a:r>
            <a:r>
              <a:rPr lang="ko-KR" altLang="en-US" sz="2000" b="1" dirty="0"/>
              <a:t> 아케이드를 입문할 수 있는 초석을 다지는 </a:t>
            </a:r>
            <a:r>
              <a:rPr lang="ko-KR" altLang="en-US" sz="2000" b="1" dirty="0" err="1"/>
              <a:t>제작기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26032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B80F113-0F80-49DB-8F0C-580DD18E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33" y="1770992"/>
            <a:ext cx="3600450" cy="426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D2B88-969B-424A-BF9B-C0D05F7C9763}"/>
              </a:ext>
            </a:extLst>
          </p:cNvPr>
          <p:cNvSpPr txBox="1"/>
          <p:nvPr/>
        </p:nvSpPr>
        <p:spPr>
          <a:xfrm>
            <a:off x="706153" y="397954"/>
            <a:ext cx="240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 </a:t>
            </a:r>
            <a:r>
              <a:rPr lang="ko-KR" altLang="en-US" sz="2200" b="1" dirty="0"/>
              <a:t>추후 진행 사항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DA1CB-2F82-4BF8-B15F-31233EC01AFF}"/>
              </a:ext>
            </a:extLst>
          </p:cNvPr>
          <p:cNvSpPr txBox="1"/>
          <p:nvPr/>
        </p:nvSpPr>
        <p:spPr>
          <a:xfrm>
            <a:off x="706153" y="1058211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software part</a:t>
            </a:r>
            <a:endParaRPr lang="ko-KR" altLang="en-US" sz="20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2F37626-8694-4E1E-AF05-BC0FC7293147}"/>
              </a:ext>
            </a:extLst>
          </p:cNvPr>
          <p:cNvCxnSpPr>
            <a:cxnSpLocks/>
          </p:cNvCxnSpPr>
          <p:nvPr/>
        </p:nvCxnSpPr>
        <p:spPr>
          <a:xfrm>
            <a:off x="3353110" y="4007069"/>
            <a:ext cx="21543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061C2-4D3B-465C-B057-EB53FE68CA3B}"/>
              </a:ext>
            </a:extLst>
          </p:cNvPr>
          <p:cNvCxnSpPr>
            <a:cxnSpLocks/>
          </p:cNvCxnSpPr>
          <p:nvPr/>
        </p:nvCxnSpPr>
        <p:spPr>
          <a:xfrm>
            <a:off x="7397086" y="4412112"/>
            <a:ext cx="5559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5B19B1-3510-431A-B6EA-19BCFE6D8BB7}"/>
              </a:ext>
            </a:extLst>
          </p:cNvPr>
          <p:cNvSpPr txBox="1"/>
          <p:nvPr/>
        </p:nvSpPr>
        <p:spPr>
          <a:xfrm>
            <a:off x="5766884" y="3822403"/>
            <a:ext cx="1769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Joystick , </a:t>
            </a:r>
          </a:p>
          <a:p>
            <a:r>
              <a:rPr lang="en-US" altLang="ko-KR" dirty="0"/>
              <a:t>tact </a:t>
            </a:r>
            <a:r>
              <a:rPr lang="ko-KR" altLang="en-US" dirty="0"/>
              <a:t>버튼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가속도 센서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빛 센서 조작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0530-C606-429A-9746-6065708B3919}"/>
              </a:ext>
            </a:extLst>
          </p:cNvPr>
          <p:cNvSpPr txBox="1"/>
          <p:nvPr/>
        </p:nvSpPr>
        <p:spPr>
          <a:xfrm>
            <a:off x="7993930" y="4227446"/>
            <a:ext cx="176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Basket </a:t>
            </a:r>
            <a:r>
              <a:rPr lang="ko-KR" altLang="en-US" dirty="0"/>
              <a:t>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DF8E0-444A-4AB9-A870-947AB817F42B}"/>
              </a:ext>
            </a:extLst>
          </p:cNvPr>
          <p:cNvSpPr txBox="1"/>
          <p:nvPr/>
        </p:nvSpPr>
        <p:spPr>
          <a:xfrm>
            <a:off x="7017615" y="1058211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문서 작업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8CA4E-6FEA-4370-8D89-74317E1EE091}"/>
              </a:ext>
            </a:extLst>
          </p:cNvPr>
          <p:cNvSpPr txBox="1"/>
          <p:nvPr/>
        </p:nvSpPr>
        <p:spPr>
          <a:xfrm>
            <a:off x="5726322" y="1678698"/>
            <a:ext cx="4605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en-US" altLang="ko-KR" dirty="0" err="1"/>
              <a:t>pcb</a:t>
            </a:r>
            <a:r>
              <a:rPr lang="en-US" altLang="ko-KR" dirty="0"/>
              <a:t>, 3d modeling </a:t>
            </a:r>
            <a:r>
              <a:rPr lang="ko-KR" altLang="en-US" dirty="0"/>
              <a:t>업로드 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Sample code Guide </a:t>
            </a:r>
            <a:r>
              <a:rPr lang="ko-KR" altLang="en-US" dirty="0"/>
              <a:t>작성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ED5D5-13A8-4E50-A3EC-FBED1B68C5D5}"/>
              </a:ext>
            </a:extLst>
          </p:cNvPr>
          <p:cNvSpPr txBox="1"/>
          <p:nvPr/>
        </p:nvSpPr>
        <p:spPr>
          <a:xfrm>
            <a:off x="7993930" y="3637737"/>
            <a:ext cx="176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주차 예상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BA89A6-DA36-4D59-83BC-BDE4EA96A9D5}"/>
              </a:ext>
            </a:extLst>
          </p:cNvPr>
          <p:cNvSpPr txBox="1"/>
          <p:nvPr/>
        </p:nvSpPr>
        <p:spPr>
          <a:xfrm>
            <a:off x="8305147" y="1065359"/>
            <a:ext cx="176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r>
              <a:rPr lang="ko-KR" altLang="en-US" dirty="0"/>
              <a:t>주차 예상</a:t>
            </a:r>
          </a:p>
        </p:txBody>
      </p:sp>
    </p:spTree>
    <p:extLst>
      <p:ext uri="{BB962C8B-B14F-4D97-AF65-F5344CB8AC3E}">
        <p14:creationId xmlns:p14="http://schemas.microsoft.com/office/powerpoint/2010/main" val="19388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A081B-ED44-46BA-A58F-EAEBA81B67D7}"/>
              </a:ext>
            </a:extLst>
          </p:cNvPr>
          <p:cNvSpPr txBox="1"/>
          <p:nvPr/>
        </p:nvSpPr>
        <p:spPr>
          <a:xfrm>
            <a:off x="706153" y="961539"/>
            <a:ext cx="708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Makecode</a:t>
            </a:r>
            <a:r>
              <a:rPr lang="en-US" altLang="ko-KR" b="1" dirty="0"/>
              <a:t> arcade </a:t>
            </a:r>
            <a:r>
              <a:rPr lang="ko-KR" altLang="en-US" b="1" dirty="0"/>
              <a:t>입문자들과 활성화를 위한 초급 가이드라인 제작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CB54D-70EA-4E17-9503-8C3A29508EE0}"/>
              </a:ext>
            </a:extLst>
          </p:cNvPr>
          <p:cNvSpPr txBox="1"/>
          <p:nvPr/>
        </p:nvSpPr>
        <p:spPr>
          <a:xfrm>
            <a:off x="418121" y="1578253"/>
            <a:ext cx="109135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이용한 </a:t>
            </a:r>
            <a:r>
              <a:rPr lang="ko-KR" altLang="en-US" dirty="0" err="1"/>
              <a:t>레트로</a:t>
            </a:r>
            <a:r>
              <a:rPr lang="ko-KR" altLang="en-US" dirty="0"/>
              <a:t> 게임기 제작기는 많이 있지만 초등학생들이 제작하기에는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하드웨어 회로 </a:t>
            </a:r>
            <a:r>
              <a:rPr lang="ko-KR" altLang="en-US" dirty="0" err="1"/>
              <a:t>구성등</a:t>
            </a:r>
            <a:r>
              <a:rPr lang="ko-KR" altLang="en-US" dirty="0"/>
              <a:t> 진입장벽이 높음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레트로</a:t>
            </a:r>
            <a:r>
              <a:rPr lang="ko-KR" altLang="en-US" dirty="0"/>
              <a:t> 게임기 전용 하드웨어와 소프트웨어용으로 개발된 </a:t>
            </a:r>
            <a:r>
              <a:rPr lang="en-US" altLang="ko-KR" dirty="0" err="1"/>
              <a:t>makecode</a:t>
            </a:r>
            <a:r>
              <a:rPr lang="en-US" altLang="ko-KR" dirty="0"/>
              <a:t> arcade</a:t>
            </a:r>
            <a:r>
              <a:rPr lang="ko-KR" altLang="en-US" dirty="0"/>
              <a:t>를 활성화 한다면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초등학생등의</a:t>
            </a:r>
            <a:r>
              <a:rPr lang="ko-KR" altLang="en-US" dirty="0"/>
              <a:t> 교육이 보다 쉽고 재밌는 코딩교육이 될 것임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현재 한국에서의 관심이 외국에서의 관심보다 낮아 인터넷상의 정보가 하나도 없기에 본인이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관심있는 사람들이 입문할 수 있도록 초석을 다져 활성화가 될 수 있도록 제작기를 만드는 것을 </a:t>
            </a:r>
            <a:r>
              <a:rPr lang="ko-KR" altLang="en-US" dirty="0" err="1"/>
              <a:t>목표로함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E6E29-8EF9-4F0A-B96D-716F41D849B0}"/>
              </a:ext>
            </a:extLst>
          </p:cNvPr>
          <p:cNvSpPr txBox="1"/>
          <p:nvPr/>
        </p:nvSpPr>
        <p:spPr>
          <a:xfrm>
            <a:off x="706153" y="397954"/>
            <a:ext cx="1103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1. </a:t>
            </a:r>
            <a:r>
              <a:rPr lang="ko-KR" altLang="en-US" sz="2200" b="1" dirty="0"/>
              <a:t>목표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393563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A081B-ED44-46BA-A58F-EAEBA81B67D7}"/>
              </a:ext>
            </a:extLst>
          </p:cNvPr>
          <p:cNvSpPr txBox="1"/>
          <p:nvPr/>
        </p:nvSpPr>
        <p:spPr>
          <a:xfrm>
            <a:off x="706153" y="961539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코딩교육 의무화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CB54D-70EA-4E17-9503-8C3A29508EE0}"/>
              </a:ext>
            </a:extLst>
          </p:cNvPr>
          <p:cNvSpPr txBox="1"/>
          <p:nvPr/>
        </p:nvSpPr>
        <p:spPr>
          <a:xfrm>
            <a:off x="418121" y="1578253"/>
            <a:ext cx="8600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1.2018</a:t>
            </a:r>
            <a:r>
              <a:rPr lang="ko-KR" altLang="en-US" dirty="0"/>
              <a:t>년부터 코딩교육이 초등</a:t>
            </a:r>
            <a:r>
              <a:rPr lang="en-US" altLang="ko-KR" dirty="0"/>
              <a:t>,</a:t>
            </a:r>
            <a:r>
              <a:rPr lang="ko-KR" altLang="en-US" dirty="0"/>
              <a:t>중등</a:t>
            </a:r>
            <a:r>
              <a:rPr lang="en-US" altLang="ko-KR" dirty="0"/>
              <a:t>,</a:t>
            </a:r>
            <a:r>
              <a:rPr lang="ko-KR" altLang="en-US" dirty="0"/>
              <a:t>고등학교에서 선택과목으로 의무화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년부터 초등학교 </a:t>
            </a:r>
            <a:r>
              <a:rPr lang="en-US" altLang="ko-KR" dirty="0"/>
              <a:t>5,6</a:t>
            </a:r>
            <a:r>
              <a:rPr lang="ko-KR" altLang="en-US" dirty="0"/>
              <a:t>학년이 되는 학생들은 실과 과목에 소프트웨어</a:t>
            </a:r>
            <a:r>
              <a:rPr lang="en-US" altLang="ko-KR" dirty="0"/>
              <a:t>(SW)</a:t>
            </a:r>
          </a:p>
          <a:p>
            <a:r>
              <a:rPr lang="ko-KR" altLang="en-US" dirty="0"/>
              <a:t>교육이 신설</a:t>
            </a:r>
            <a:r>
              <a:rPr lang="en-US" altLang="ko-KR" dirty="0"/>
              <a:t>, </a:t>
            </a:r>
            <a:r>
              <a:rPr lang="ko-KR" altLang="en-US" dirty="0"/>
              <a:t>알고리즘과 프로그래밍의 과정을 </a:t>
            </a:r>
            <a:r>
              <a:rPr lang="en-US" altLang="ko-KR" dirty="0"/>
              <a:t>17</a:t>
            </a:r>
            <a:r>
              <a:rPr lang="ko-KR" altLang="en-US" dirty="0"/>
              <a:t>시간 이상 의무적으로 받아야 함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B93A8AF-197F-4505-B613-60B2B63C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68" y="2621017"/>
            <a:ext cx="50482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E6E29-8EF9-4F0A-B96D-716F41D849B0}"/>
              </a:ext>
            </a:extLst>
          </p:cNvPr>
          <p:cNvSpPr txBox="1"/>
          <p:nvPr/>
        </p:nvSpPr>
        <p:spPr>
          <a:xfrm>
            <a:off x="706153" y="397954"/>
            <a:ext cx="1752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2. </a:t>
            </a:r>
            <a:r>
              <a:rPr lang="ko-KR" altLang="en-US" sz="2200" b="1" dirty="0"/>
              <a:t>개발 배경</a:t>
            </a:r>
            <a:endParaRPr lang="en-US" altLang="ko-KR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38064-6D41-476B-AC79-E25F317B8E8B}"/>
              </a:ext>
            </a:extLst>
          </p:cNvPr>
          <p:cNvSpPr txBox="1"/>
          <p:nvPr/>
        </p:nvSpPr>
        <p:spPr>
          <a:xfrm>
            <a:off x="418121" y="5519245"/>
            <a:ext cx="8073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2.KT,’AI </a:t>
            </a:r>
            <a:r>
              <a:rPr lang="ko-KR" altLang="en-US" sz="1600" dirty="0" err="1"/>
              <a:t>에듀팩</a:t>
            </a:r>
            <a:r>
              <a:rPr lang="ko-KR" altLang="en-US" sz="1600" dirty="0"/>
              <a:t> 초급 패키지</a:t>
            </a:r>
            <a:r>
              <a:rPr lang="en-US" altLang="ko-KR" sz="1600" dirty="0"/>
              <a:t>’ </a:t>
            </a:r>
            <a:r>
              <a:rPr lang="ko-KR" altLang="en-US" sz="1600" dirty="0"/>
              <a:t>출시</a:t>
            </a:r>
            <a:endParaRPr lang="en-US" altLang="ko-KR" sz="1600" dirty="0"/>
          </a:p>
          <a:p>
            <a:r>
              <a:rPr lang="en-US" altLang="ko-KR" sz="1600" dirty="0">
                <a:hlinkClick r:id="rId3"/>
              </a:rPr>
              <a:t>http://biz.chosun.com/site/data/html_dir/2019/09/30/2019093000863.html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611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A03FBF-AB12-4794-9AA3-074F604F6BC4}"/>
              </a:ext>
            </a:extLst>
          </p:cNvPr>
          <p:cNvSpPr txBox="1"/>
          <p:nvPr/>
        </p:nvSpPr>
        <p:spPr>
          <a:xfrm>
            <a:off x="685132" y="1024601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레트로게임기</a:t>
            </a:r>
            <a:r>
              <a:rPr lang="ko-KR" altLang="en-US" dirty="0"/>
              <a:t> 만들기에 대한 시장 상황</a:t>
            </a:r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6A777F-AA1C-4DD5-A601-52B3EF16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32" y="1500626"/>
            <a:ext cx="6768752" cy="32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349E0-5C40-4F13-861F-3BE23F835B2D}"/>
              </a:ext>
            </a:extLst>
          </p:cNvPr>
          <p:cNvSpPr txBox="1"/>
          <p:nvPr/>
        </p:nvSpPr>
        <p:spPr>
          <a:xfrm>
            <a:off x="354272" y="5673763"/>
            <a:ext cx="8637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현재 대중적으로 </a:t>
            </a:r>
            <a:r>
              <a:rPr lang="ko-KR" altLang="en-US" sz="1600" dirty="0" err="1"/>
              <a:t>라즈베리파이를</a:t>
            </a:r>
            <a:r>
              <a:rPr lang="ko-KR" altLang="en-US" sz="1600" dirty="0"/>
              <a:t> 이용하여 제작을 많이 하고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-&gt; </a:t>
            </a:r>
            <a:r>
              <a:rPr lang="ko-KR" altLang="en-US" sz="1600" dirty="0"/>
              <a:t>케이스를 제작하여 버튼과 조이스틱 </a:t>
            </a:r>
            <a:r>
              <a:rPr lang="en-US" altLang="ko-KR" sz="1600" dirty="0"/>
              <a:t>LCD</a:t>
            </a:r>
            <a:r>
              <a:rPr lang="ko-KR" altLang="en-US" sz="1600" dirty="0"/>
              <a:t>등을 조립하여 수작업으로 하드웨어 제작</a:t>
            </a:r>
            <a:endParaRPr lang="en-US" altLang="ko-KR" sz="1600" dirty="0"/>
          </a:p>
          <a:p>
            <a:r>
              <a:rPr lang="en-US" altLang="ko-KR" sz="1600" dirty="0"/>
              <a:t>       -&gt; </a:t>
            </a:r>
            <a:r>
              <a:rPr lang="ko-KR" altLang="en-US" sz="1600" dirty="0"/>
              <a:t>초</a:t>
            </a:r>
            <a:r>
              <a:rPr lang="en-US" altLang="ko-KR" sz="1600" dirty="0"/>
              <a:t>,</a:t>
            </a:r>
            <a:r>
              <a:rPr lang="ko-KR" altLang="en-US" sz="1600" dirty="0"/>
              <a:t>중학생들은 하드웨어 구현부터 어려움</a:t>
            </a:r>
            <a:r>
              <a:rPr lang="en-US" altLang="ko-KR" sz="1600" dirty="0"/>
              <a:t>. -&gt; </a:t>
            </a:r>
            <a:r>
              <a:rPr lang="ko-KR" altLang="en-US" sz="1600" dirty="0"/>
              <a:t>하드웨어를 완제품으로 제작하여 해결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ED6EF-DC88-4705-977E-6B321FE44A95}"/>
              </a:ext>
            </a:extLst>
          </p:cNvPr>
          <p:cNvSpPr txBox="1"/>
          <p:nvPr/>
        </p:nvSpPr>
        <p:spPr>
          <a:xfrm>
            <a:off x="2125292" y="4898874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사진</a:t>
            </a:r>
            <a:r>
              <a:rPr lang="en-US" altLang="ko-KR" dirty="0"/>
              <a:t>).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이용한 </a:t>
            </a:r>
            <a:r>
              <a:rPr lang="ko-KR" altLang="en-US" dirty="0" err="1"/>
              <a:t>레트로게임기</a:t>
            </a:r>
            <a:r>
              <a:rPr lang="ko-KR" altLang="en-US" dirty="0"/>
              <a:t> 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2F4CA3-BE5C-4FDB-BDAA-18EEB7E4B1C7}"/>
              </a:ext>
            </a:extLst>
          </p:cNvPr>
          <p:cNvSpPr txBox="1"/>
          <p:nvPr/>
        </p:nvSpPr>
        <p:spPr>
          <a:xfrm>
            <a:off x="706153" y="397954"/>
            <a:ext cx="1752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2. </a:t>
            </a:r>
            <a:r>
              <a:rPr lang="ko-KR" altLang="en-US" sz="2200" b="1" dirty="0"/>
              <a:t>개발 배경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343589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9E5891-113F-4F09-ADCC-00892DFA6FB6}"/>
              </a:ext>
            </a:extLst>
          </p:cNvPr>
          <p:cNvSpPr txBox="1"/>
          <p:nvPr/>
        </p:nvSpPr>
        <p:spPr>
          <a:xfrm>
            <a:off x="706153" y="3166688"/>
            <a:ext cx="998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기본적인 게임기의 형식으로 여러 회사들의 제품이 있다</a:t>
            </a:r>
            <a:r>
              <a:rPr lang="en-US" altLang="ko-KR" dirty="0"/>
              <a:t>. -&gt; </a:t>
            </a:r>
            <a:r>
              <a:rPr lang="ko-KR" altLang="en-US" dirty="0"/>
              <a:t>구매하여 사용할 때는 문제 없음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하드웨어적으로 커스터마이징을 하고 싶은 경우 제대로 공개된 하드웨어 정보가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커스터마이징을 할 수 있도록 정상동작 되는 하드웨어 정보를 공유 할 것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79E78-6803-4C97-B6E3-C25EE614342C}"/>
              </a:ext>
            </a:extLst>
          </p:cNvPr>
          <p:cNvSpPr txBox="1"/>
          <p:nvPr/>
        </p:nvSpPr>
        <p:spPr>
          <a:xfrm>
            <a:off x="706153" y="397954"/>
            <a:ext cx="3332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3. </a:t>
            </a:r>
            <a:r>
              <a:rPr lang="ko-KR" altLang="en-US" sz="2200" b="1" dirty="0"/>
              <a:t>기존 제품들 및 서비스</a:t>
            </a:r>
            <a:endParaRPr lang="en-US" altLang="ko-KR" sz="2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E0017-DCB7-4EFC-AF41-6ABA8FD1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53" y="1156824"/>
            <a:ext cx="9528313" cy="16818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58FB63-9FD2-4A6B-9A31-70F85469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09" y="5253646"/>
            <a:ext cx="1530154" cy="12162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193F4D-F3FD-43BB-8789-DCFA6BBBB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586" y="4210412"/>
            <a:ext cx="4162554" cy="2259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AA6C03-EF86-4832-B75A-FC1AD53D9787}"/>
              </a:ext>
            </a:extLst>
          </p:cNvPr>
          <p:cNvSpPr txBox="1"/>
          <p:nvPr/>
        </p:nvSpPr>
        <p:spPr>
          <a:xfrm>
            <a:off x="706152" y="4464907"/>
            <a:ext cx="998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Makecode</a:t>
            </a:r>
            <a:r>
              <a:rPr lang="ko-KR" altLang="en-US" dirty="0"/>
              <a:t> </a:t>
            </a:r>
            <a:r>
              <a:rPr lang="en-US" altLang="ko-KR" dirty="0"/>
              <a:t>arcade</a:t>
            </a:r>
            <a:r>
              <a:rPr lang="ko-KR" altLang="en-US" dirty="0"/>
              <a:t> 이전에 </a:t>
            </a:r>
            <a:r>
              <a:rPr lang="en-US" altLang="ko-KR" dirty="0" err="1"/>
              <a:t>micro:bit</a:t>
            </a:r>
            <a:r>
              <a:rPr lang="en-US" altLang="ko-KR" dirty="0"/>
              <a:t> </a:t>
            </a:r>
            <a:r>
              <a:rPr lang="ko-KR" altLang="en-US" dirty="0"/>
              <a:t>존재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 err="1"/>
              <a:t>아두이노처럼</a:t>
            </a:r>
            <a:r>
              <a:rPr lang="ko-KR" altLang="en-US" dirty="0"/>
              <a:t> 기본 보드에 추가 모듈 장착하는 형식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한글화가 되어 있다는 장점이 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5C058-5D49-4AB2-8778-F642D5482003}"/>
              </a:ext>
            </a:extLst>
          </p:cNvPr>
          <p:cNvSpPr txBox="1"/>
          <p:nvPr/>
        </p:nvSpPr>
        <p:spPr>
          <a:xfrm>
            <a:off x="706152" y="2825549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Hardware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DDB2A-5E24-48D9-BD89-BC0CDEA4CFEA}"/>
              </a:ext>
            </a:extLst>
          </p:cNvPr>
          <p:cNvSpPr txBox="1"/>
          <p:nvPr/>
        </p:nvSpPr>
        <p:spPr>
          <a:xfrm>
            <a:off x="706152" y="4127232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Service – </a:t>
            </a:r>
            <a:r>
              <a:rPr lang="en-US" altLang="ko-KR" sz="2000" b="1" dirty="0" err="1"/>
              <a:t>Micro:bit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9476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1B29067-3EB0-4B60-8EBF-A653CC54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433" y="1258266"/>
            <a:ext cx="3752193" cy="1827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9E5891-113F-4F09-ADCC-00892DFA6FB6}"/>
              </a:ext>
            </a:extLst>
          </p:cNvPr>
          <p:cNvSpPr txBox="1"/>
          <p:nvPr/>
        </p:nvSpPr>
        <p:spPr>
          <a:xfrm>
            <a:off x="706153" y="1687691"/>
            <a:ext cx="527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레트로</a:t>
            </a:r>
            <a:r>
              <a:rPr lang="ko-KR" altLang="en-US" dirty="0"/>
              <a:t> 게임을 제작하는 용으로 구성되어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한글화가 되어 있지 않아 사용하기 어려움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구글 검색으로도 한국인의 제작기가 없음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기본적인 코드와 보드 사용법 가이드 제작 예정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DA320-452B-49FF-B457-567778DB9A87}"/>
              </a:ext>
            </a:extLst>
          </p:cNvPr>
          <p:cNvSpPr txBox="1"/>
          <p:nvPr/>
        </p:nvSpPr>
        <p:spPr>
          <a:xfrm>
            <a:off x="706153" y="397954"/>
            <a:ext cx="3332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3. </a:t>
            </a:r>
            <a:r>
              <a:rPr lang="ko-KR" altLang="en-US" sz="2200" b="1" dirty="0"/>
              <a:t>기존 제품들 및 서비스</a:t>
            </a:r>
            <a:endParaRPr lang="en-US" altLang="ko-KR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398F0-55EA-467D-A815-193CB9F22F80}"/>
              </a:ext>
            </a:extLst>
          </p:cNvPr>
          <p:cNvSpPr txBox="1"/>
          <p:nvPr/>
        </p:nvSpPr>
        <p:spPr>
          <a:xfrm>
            <a:off x="706153" y="1058211"/>
            <a:ext cx="3395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Service – </a:t>
            </a:r>
            <a:r>
              <a:rPr lang="en-US" altLang="ko-KR" sz="2000" b="1" dirty="0" err="1"/>
              <a:t>Makecode</a:t>
            </a:r>
            <a:r>
              <a:rPr lang="en-US" altLang="ko-KR" sz="2000" b="1" dirty="0"/>
              <a:t> arcade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5515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5DA320-452B-49FF-B457-567778DB9A87}"/>
              </a:ext>
            </a:extLst>
          </p:cNvPr>
          <p:cNvSpPr txBox="1"/>
          <p:nvPr/>
        </p:nvSpPr>
        <p:spPr>
          <a:xfrm>
            <a:off x="706153" y="397954"/>
            <a:ext cx="240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4. </a:t>
            </a:r>
            <a:r>
              <a:rPr lang="ko-KR" altLang="en-US" sz="2200" b="1" dirty="0"/>
              <a:t>현재 진행 정도</a:t>
            </a:r>
            <a:endParaRPr lang="en-US" altLang="ko-KR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398F0-55EA-467D-A815-193CB9F22F80}"/>
              </a:ext>
            </a:extLst>
          </p:cNvPr>
          <p:cNvSpPr txBox="1"/>
          <p:nvPr/>
        </p:nvSpPr>
        <p:spPr>
          <a:xfrm>
            <a:off x="706153" y="1058211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Hardware debug part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62F25-A505-40F9-ACCA-CFBE3286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72987" y="1320693"/>
            <a:ext cx="2616200" cy="3836271"/>
          </a:xfrm>
          <a:prstGeom prst="rect">
            <a:avLst/>
          </a:prstGeom>
        </p:spPr>
      </p:pic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A79F7145-04CE-4E02-97A9-AB096669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17639" y="2257753"/>
            <a:ext cx="2616200" cy="1962150"/>
          </a:xfrm>
          <a:prstGeom prst="rect">
            <a:avLst/>
          </a:prstGeom>
        </p:spPr>
      </p:pic>
      <p:pic>
        <p:nvPicPr>
          <p:cNvPr id="10" name="그림 9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99B98A7A-2C23-448B-9513-2A08B5BD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9779" y="1846645"/>
            <a:ext cx="1962150" cy="26162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0492740-1488-4D13-9E21-DAF9D869E16A}"/>
              </a:ext>
            </a:extLst>
          </p:cNvPr>
          <p:cNvSpPr/>
          <p:nvPr/>
        </p:nvSpPr>
        <p:spPr>
          <a:xfrm>
            <a:off x="840828" y="3541986"/>
            <a:ext cx="394016" cy="3468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9848DC-4EDD-44AC-83EE-9EC20E1AB861}"/>
              </a:ext>
            </a:extLst>
          </p:cNvPr>
          <p:cNvCxnSpPr>
            <a:cxnSpLocks/>
          </p:cNvCxnSpPr>
          <p:nvPr/>
        </p:nvCxnSpPr>
        <p:spPr>
          <a:xfrm>
            <a:off x="1030014" y="3888828"/>
            <a:ext cx="0" cy="10825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7AA6AC-A82B-46EA-8BB4-2EC1C51C0119}"/>
              </a:ext>
            </a:extLst>
          </p:cNvPr>
          <p:cNvSpPr txBox="1"/>
          <p:nvPr/>
        </p:nvSpPr>
        <p:spPr>
          <a:xfrm>
            <a:off x="82860" y="4989023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Micro</a:t>
            </a:r>
            <a:r>
              <a:rPr lang="ko-KR" altLang="en-US" dirty="0"/>
              <a:t> </a:t>
            </a:r>
            <a:r>
              <a:rPr lang="en-US" altLang="ko-KR" dirty="0"/>
              <a:t>chip(MCU)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program</a:t>
            </a:r>
            <a:r>
              <a:rPr lang="ko-KR" altLang="en-US" dirty="0"/>
              <a:t> </a:t>
            </a:r>
            <a:r>
              <a:rPr lang="en-US" altLang="ko-KR" dirty="0"/>
              <a:t>port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CA359-B908-40C1-99C6-611CF6CE2176}"/>
              </a:ext>
            </a:extLst>
          </p:cNvPr>
          <p:cNvSpPr txBox="1"/>
          <p:nvPr/>
        </p:nvSpPr>
        <p:spPr>
          <a:xfrm>
            <a:off x="6386995" y="1058211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Hardware part</a:t>
            </a:r>
            <a:endParaRPr lang="ko-KR" altLang="en-US" sz="20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7F175-43BC-4F6F-9612-4D7F87997FDE}"/>
              </a:ext>
            </a:extLst>
          </p:cNvPr>
          <p:cNvSpPr/>
          <p:nvPr/>
        </p:nvSpPr>
        <p:spPr>
          <a:xfrm>
            <a:off x="6852745" y="3005959"/>
            <a:ext cx="1061545" cy="882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DD0C6D-C110-4394-B4CB-6B6FA64E8111}"/>
              </a:ext>
            </a:extLst>
          </p:cNvPr>
          <p:cNvCxnSpPr>
            <a:cxnSpLocks/>
          </p:cNvCxnSpPr>
          <p:nvPr/>
        </p:nvCxnSpPr>
        <p:spPr>
          <a:xfrm>
            <a:off x="7362497" y="3888828"/>
            <a:ext cx="0" cy="10825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BA02B5-CB91-46C5-81F9-FF2E36CADBB1}"/>
              </a:ext>
            </a:extLst>
          </p:cNvPr>
          <p:cNvSpPr txBox="1"/>
          <p:nvPr/>
        </p:nvSpPr>
        <p:spPr>
          <a:xfrm>
            <a:off x="6386995" y="5067134"/>
            <a:ext cx="202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Joystick Test </a:t>
            </a:r>
            <a:r>
              <a:rPr lang="ko-KR" altLang="en-US" dirty="0"/>
              <a:t>완료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3772CA1-13A9-47D6-8D5E-586B4C7FFE1E}"/>
              </a:ext>
            </a:extLst>
          </p:cNvPr>
          <p:cNvSpPr/>
          <p:nvPr/>
        </p:nvSpPr>
        <p:spPr>
          <a:xfrm>
            <a:off x="7914290" y="2969883"/>
            <a:ext cx="820661" cy="754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4A62014-33A5-4355-9DAD-6BD85720E794}"/>
              </a:ext>
            </a:extLst>
          </p:cNvPr>
          <p:cNvSpPr/>
          <p:nvPr/>
        </p:nvSpPr>
        <p:spPr>
          <a:xfrm>
            <a:off x="10288768" y="2861769"/>
            <a:ext cx="820661" cy="754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337FD-FF41-4D41-8D01-19C7B4CA3793}"/>
              </a:ext>
            </a:extLst>
          </p:cNvPr>
          <p:cNvCxnSpPr>
            <a:cxnSpLocks/>
          </p:cNvCxnSpPr>
          <p:nvPr/>
        </p:nvCxnSpPr>
        <p:spPr>
          <a:xfrm flipV="1">
            <a:off x="8412678" y="1587171"/>
            <a:ext cx="2055860" cy="1382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F5EDFE8-1E77-485D-AE7F-8C6EF12F5CD8}"/>
              </a:ext>
            </a:extLst>
          </p:cNvPr>
          <p:cNvCxnSpPr>
            <a:cxnSpLocks/>
          </p:cNvCxnSpPr>
          <p:nvPr/>
        </p:nvCxnSpPr>
        <p:spPr>
          <a:xfrm flipV="1">
            <a:off x="10699098" y="1587171"/>
            <a:ext cx="0" cy="12551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05E1971-ADCB-49A7-B58D-959391695643}"/>
              </a:ext>
            </a:extLst>
          </p:cNvPr>
          <p:cNvSpPr txBox="1"/>
          <p:nvPr/>
        </p:nvSpPr>
        <p:spPr>
          <a:xfrm>
            <a:off x="9460164" y="1151322"/>
            <a:ext cx="188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 Test </a:t>
            </a:r>
            <a:r>
              <a:rPr lang="ko-KR" altLang="en-US" dirty="0"/>
              <a:t>완료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874895A-39D3-42B8-813E-43B1377EA82B}"/>
              </a:ext>
            </a:extLst>
          </p:cNvPr>
          <p:cNvSpPr/>
          <p:nvPr/>
        </p:nvSpPr>
        <p:spPr>
          <a:xfrm>
            <a:off x="8660525" y="3065232"/>
            <a:ext cx="1808014" cy="754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160CDAA-C68D-4520-BF82-1EF3C9AA0762}"/>
              </a:ext>
            </a:extLst>
          </p:cNvPr>
          <p:cNvCxnSpPr>
            <a:cxnSpLocks/>
          </p:cNvCxnSpPr>
          <p:nvPr/>
        </p:nvCxnSpPr>
        <p:spPr>
          <a:xfrm>
            <a:off x="9564414" y="3819350"/>
            <a:ext cx="0" cy="10825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BD0B3B-7B17-447B-837E-78A228B43543}"/>
              </a:ext>
            </a:extLst>
          </p:cNvPr>
          <p:cNvSpPr txBox="1"/>
          <p:nvPr/>
        </p:nvSpPr>
        <p:spPr>
          <a:xfrm>
            <a:off x="8810403" y="5067134"/>
            <a:ext cx="159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LCD Test </a:t>
            </a:r>
            <a:r>
              <a:rPr lang="ko-KR" altLang="en-US" dirty="0"/>
              <a:t>완료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3F650C5-4BC3-4379-94AF-068C1033298E}"/>
              </a:ext>
            </a:extLst>
          </p:cNvPr>
          <p:cNvSpPr/>
          <p:nvPr/>
        </p:nvSpPr>
        <p:spPr>
          <a:xfrm>
            <a:off x="1750465" y="3368565"/>
            <a:ext cx="394016" cy="3468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EED46C7-FC07-4A35-9903-2DD06FF1A3FF}"/>
              </a:ext>
            </a:extLst>
          </p:cNvPr>
          <p:cNvCxnSpPr>
            <a:cxnSpLocks/>
          </p:cNvCxnSpPr>
          <p:nvPr/>
        </p:nvCxnSpPr>
        <p:spPr>
          <a:xfrm>
            <a:off x="1947473" y="3724001"/>
            <a:ext cx="827258" cy="12650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36B6625-F59C-4692-840D-6CCE786E726C}"/>
              </a:ext>
            </a:extLst>
          </p:cNvPr>
          <p:cNvSpPr txBox="1"/>
          <p:nvPr/>
        </p:nvSpPr>
        <p:spPr>
          <a:xfrm>
            <a:off x="2146447" y="4971393"/>
            <a:ext cx="265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가속도 센서 </a:t>
            </a:r>
            <a:r>
              <a:rPr lang="en-US" altLang="ko-KR" dirty="0"/>
              <a:t>Test </a:t>
            </a:r>
            <a:r>
              <a:rPr lang="ko-KR" altLang="en-US" dirty="0"/>
              <a:t>진행중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0F12617-18A5-439C-BB53-4D6858AB0ACB}"/>
              </a:ext>
            </a:extLst>
          </p:cNvPr>
          <p:cNvCxnSpPr>
            <a:cxnSpLocks/>
          </p:cNvCxnSpPr>
          <p:nvPr/>
        </p:nvCxnSpPr>
        <p:spPr>
          <a:xfrm>
            <a:off x="3391466" y="3270687"/>
            <a:ext cx="555083" cy="5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AC85E35E-9440-4CEC-ACBD-2E52FEF7BACB}"/>
              </a:ext>
            </a:extLst>
          </p:cNvPr>
          <p:cNvSpPr/>
          <p:nvPr/>
        </p:nvSpPr>
        <p:spPr>
          <a:xfrm>
            <a:off x="1356449" y="2511972"/>
            <a:ext cx="283165" cy="314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918A1B-80B6-420E-9728-D3138D001762}"/>
              </a:ext>
            </a:extLst>
          </p:cNvPr>
          <p:cNvCxnSpPr>
            <a:cxnSpLocks/>
          </p:cNvCxnSpPr>
          <p:nvPr/>
        </p:nvCxnSpPr>
        <p:spPr>
          <a:xfrm flipV="1">
            <a:off x="1492901" y="1930728"/>
            <a:ext cx="535596" cy="5726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E820C0B-C0F6-491C-9E58-82CE8D12E1AB}"/>
              </a:ext>
            </a:extLst>
          </p:cNvPr>
          <p:cNvSpPr txBox="1"/>
          <p:nvPr/>
        </p:nvSpPr>
        <p:spPr>
          <a:xfrm>
            <a:off x="1890727" y="1579026"/>
            <a:ext cx="27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빛 감지 센서 </a:t>
            </a:r>
            <a:r>
              <a:rPr lang="en-US" altLang="ko-KR" dirty="0"/>
              <a:t>Test </a:t>
            </a:r>
            <a:r>
              <a:rPr lang="ko-KR" altLang="en-US" dirty="0"/>
              <a:t>진행중</a:t>
            </a:r>
          </a:p>
        </p:txBody>
      </p:sp>
    </p:spTree>
    <p:extLst>
      <p:ext uri="{BB962C8B-B14F-4D97-AF65-F5344CB8AC3E}">
        <p14:creationId xmlns:p14="http://schemas.microsoft.com/office/powerpoint/2010/main" val="86493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5DA320-452B-49FF-B457-567778DB9A87}"/>
              </a:ext>
            </a:extLst>
          </p:cNvPr>
          <p:cNvSpPr txBox="1"/>
          <p:nvPr/>
        </p:nvSpPr>
        <p:spPr>
          <a:xfrm>
            <a:off x="706153" y="397954"/>
            <a:ext cx="240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4. </a:t>
            </a:r>
            <a:r>
              <a:rPr lang="ko-KR" altLang="en-US" sz="2200" b="1" dirty="0"/>
              <a:t>현재 진행 정도</a:t>
            </a:r>
            <a:endParaRPr lang="en-US" altLang="ko-KR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398F0-55EA-467D-A815-193CB9F22F80}"/>
              </a:ext>
            </a:extLst>
          </p:cNvPr>
          <p:cNvSpPr txBox="1"/>
          <p:nvPr/>
        </p:nvSpPr>
        <p:spPr>
          <a:xfrm>
            <a:off x="706153" y="1058211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software part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62F25-A505-40F9-ACCA-CFBE3286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71884" y="1421214"/>
            <a:ext cx="2616200" cy="383627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EF7F175-43BC-4F6F-9612-4D7F87997FDE}"/>
              </a:ext>
            </a:extLst>
          </p:cNvPr>
          <p:cNvSpPr/>
          <p:nvPr/>
        </p:nvSpPr>
        <p:spPr>
          <a:xfrm>
            <a:off x="651642" y="3106480"/>
            <a:ext cx="1061545" cy="882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DD0C6D-C110-4394-B4CB-6B6FA64E8111}"/>
              </a:ext>
            </a:extLst>
          </p:cNvPr>
          <p:cNvCxnSpPr>
            <a:cxnSpLocks/>
          </p:cNvCxnSpPr>
          <p:nvPr/>
        </p:nvCxnSpPr>
        <p:spPr>
          <a:xfrm>
            <a:off x="1161394" y="3989349"/>
            <a:ext cx="0" cy="10825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BA02B5-CB91-46C5-81F9-FF2E36CADBB1}"/>
              </a:ext>
            </a:extLst>
          </p:cNvPr>
          <p:cNvSpPr txBox="1"/>
          <p:nvPr/>
        </p:nvSpPr>
        <p:spPr>
          <a:xfrm>
            <a:off x="185891" y="5167655"/>
            <a:ext cx="436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Joystick , tact </a:t>
            </a:r>
            <a:r>
              <a:rPr lang="ko-KR" altLang="en-US" dirty="0"/>
              <a:t>버튼 조작 </a:t>
            </a:r>
            <a:r>
              <a:rPr lang="en-US" altLang="ko-KR" dirty="0"/>
              <a:t>-&gt; basket </a:t>
            </a:r>
            <a:r>
              <a:rPr lang="ko-KR" altLang="en-US" dirty="0"/>
              <a:t>이동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3772CA1-13A9-47D6-8D5E-586B4C7FFE1E}"/>
              </a:ext>
            </a:extLst>
          </p:cNvPr>
          <p:cNvSpPr/>
          <p:nvPr/>
        </p:nvSpPr>
        <p:spPr>
          <a:xfrm>
            <a:off x="1713187" y="3070404"/>
            <a:ext cx="820661" cy="754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337FD-FF41-4D41-8D01-19C7B4CA3793}"/>
              </a:ext>
            </a:extLst>
          </p:cNvPr>
          <p:cNvCxnSpPr>
            <a:cxnSpLocks/>
          </p:cNvCxnSpPr>
          <p:nvPr/>
        </p:nvCxnSpPr>
        <p:spPr>
          <a:xfrm flipH="1">
            <a:off x="1651993" y="3845797"/>
            <a:ext cx="415270" cy="12523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874895A-39D3-42B8-813E-43B1377EA82B}"/>
              </a:ext>
            </a:extLst>
          </p:cNvPr>
          <p:cNvSpPr/>
          <p:nvPr/>
        </p:nvSpPr>
        <p:spPr>
          <a:xfrm>
            <a:off x="2827289" y="3590609"/>
            <a:ext cx="439710" cy="3292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160CDAA-C68D-4520-BF82-1EF3C9AA0762}"/>
              </a:ext>
            </a:extLst>
          </p:cNvPr>
          <p:cNvCxnSpPr>
            <a:cxnSpLocks/>
          </p:cNvCxnSpPr>
          <p:nvPr/>
        </p:nvCxnSpPr>
        <p:spPr>
          <a:xfrm>
            <a:off x="3107772" y="3919870"/>
            <a:ext cx="255539" cy="10825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C57C89C-664F-4E97-BBDE-691B3972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222" y="1258266"/>
            <a:ext cx="2431791" cy="53996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375AC8-E551-47D6-BE6F-548DFFCF73A1}"/>
              </a:ext>
            </a:extLst>
          </p:cNvPr>
          <p:cNvSpPr txBox="1"/>
          <p:nvPr/>
        </p:nvSpPr>
        <p:spPr>
          <a:xfrm>
            <a:off x="8496261" y="1458321"/>
            <a:ext cx="3556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Joystick -&gt; basket </a:t>
            </a:r>
            <a:r>
              <a:rPr lang="ko-KR" altLang="en-US" dirty="0"/>
              <a:t>이동 진행중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Tact </a:t>
            </a:r>
            <a:r>
              <a:rPr lang="en-US" altLang="ko-KR" dirty="0" err="1"/>
              <a:t>botton</a:t>
            </a:r>
            <a:r>
              <a:rPr lang="ko-KR" altLang="en-US" dirty="0"/>
              <a:t> </a:t>
            </a:r>
            <a:r>
              <a:rPr lang="en-US" altLang="ko-KR" dirty="0"/>
              <a:t>-&gt; basket </a:t>
            </a:r>
            <a:r>
              <a:rPr lang="ko-KR" altLang="en-US" dirty="0"/>
              <a:t>이동 완료</a:t>
            </a:r>
          </a:p>
        </p:txBody>
      </p:sp>
    </p:spTree>
    <p:extLst>
      <p:ext uri="{BB962C8B-B14F-4D97-AF65-F5344CB8AC3E}">
        <p14:creationId xmlns:p14="http://schemas.microsoft.com/office/powerpoint/2010/main" val="12043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CD2B88-969B-424A-BF9B-C0D05F7C9763}"/>
              </a:ext>
            </a:extLst>
          </p:cNvPr>
          <p:cNvSpPr txBox="1"/>
          <p:nvPr/>
        </p:nvSpPr>
        <p:spPr>
          <a:xfrm>
            <a:off x="706153" y="397954"/>
            <a:ext cx="240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4. </a:t>
            </a:r>
            <a:r>
              <a:rPr lang="ko-KR" altLang="en-US" sz="2200" b="1" dirty="0"/>
              <a:t>현재 진행 정도</a:t>
            </a:r>
            <a:endParaRPr lang="en-US" altLang="ko-KR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DA1CB-2F82-4BF8-B15F-31233EC01AFF}"/>
              </a:ext>
            </a:extLst>
          </p:cNvPr>
          <p:cNvSpPr txBox="1"/>
          <p:nvPr/>
        </p:nvSpPr>
        <p:spPr>
          <a:xfrm>
            <a:off x="706153" y="1058211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software part</a:t>
            </a:r>
            <a:endParaRPr lang="ko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E8F12-F528-4CC1-A02B-C08B1BE7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70" y="2173669"/>
            <a:ext cx="2148733" cy="2597369"/>
          </a:xfrm>
          <a:prstGeom prst="rect">
            <a:avLst/>
          </a:prstGeom>
        </p:spPr>
      </p:pic>
      <p:pic>
        <p:nvPicPr>
          <p:cNvPr id="12" name="그림 11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E2A2EB49-C1CA-4365-83E5-8D949CD5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9779" y="1846645"/>
            <a:ext cx="1962150" cy="26162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50870A5-F784-452B-9710-C39E17070576}"/>
              </a:ext>
            </a:extLst>
          </p:cNvPr>
          <p:cNvSpPr/>
          <p:nvPr/>
        </p:nvSpPr>
        <p:spPr>
          <a:xfrm>
            <a:off x="1750465" y="3368565"/>
            <a:ext cx="394016" cy="3468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D6A092-4BB7-4AB6-9B0A-B38784D8BD6F}"/>
              </a:ext>
            </a:extLst>
          </p:cNvPr>
          <p:cNvCxnSpPr>
            <a:cxnSpLocks/>
          </p:cNvCxnSpPr>
          <p:nvPr/>
        </p:nvCxnSpPr>
        <p:spPr>
          <a:xfrm>
            <a:off x="1947473" y="3724001"/>
            <a:ext cx="0" cy="8900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4BFDA6-EA45-43C4-8866-0468E0A4B04C}"/>
              </a:ext>
            </a:extLst>
          </p:cNvPr>
          <p:cNvSpPr txBox="1"/>
          <p:nvPr/>
        </p:nvSpPr>
        <p:spPr>
          <a:xfrm>
            <a:off x="283234" y="4725637"/>
            <a:ext cx="372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가속도 센서</a:t>
            </a:r>
            <a:r>
              <a:rPr lang="en-US" altLang="ko-KR" dirty="0"/>
              <a:t> -&gt; basket</a:t>
            </a:r>
            <a:r>
              <a:rPr lang="ko-KR" altLang="en-US" dirty="0"/>
              <a:t> 이동 진행중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2F37626-8694-4E1E-AF05-BC0FC7293147}"/>
              </a:ext>
            </a:extLst>
          </p:cNvPr>
          <p:cNvCxnSpPr>
            <a:cxnSpLocks/>
          </p:cNvCxnSpPr>
          <p:nvPr/>
        </p:nvCxnSpPr>
        <p:spPr>
          <a:xfrm>
            <a:off x="3615869" y="3712779"/>
            <a:ext cx="555083" cy="5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C3F7B2-A25C-4AB7-875A-A3CCA3D9F24C}"/>
              </a:ext>
            </a:extLst>
          </p:cNvPr>
          <p:cNvSpPr txBox="1"/>
          <p:nvPr/>
        </p:nvSpPr>
        <p:spPr>
          <a:xfrm>
            <a:off x="1804862" y="5355117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가속도 센서</a:t>
            </a:r>
            <a:r>
              <a:rPr lang="en-US" altLang="ko-KR" dirty="0"/>
              <a:t>(simulator) -&gt; basket</a:t>
            </a:r>
            <a:r>
              <a:rPr lang="ko-KR" altLang="en-US" dirty="0"/>
              <a:t> 이동 완료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061C2-4D3B-465C-B057-EB53FE68CA3B}"/>
              </a:ext>
            </a:extLst>
          </p:cNvPr>
          <p:cNvCxnSpPr>
            <a:cxnSpLocks/>
          </p:cNvCxnSpPr>
          <p:nvPr/>
        </p:nvCxnSpPr>
        <p:spPr>
          <a:xfrm>
            <a:off x="5053280" y="4403890"/>
            <a:ext cx="0" cy="8900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C4AC29E-6AD9-48A3-83F3-24DAFE721405}"/>
              </a:ext>
            </a:extLst>
          </p:cNvPr>
          <p:cNvSpPr txBox="1"/>
          <p:nvPr/>
        </p:nvSpPr>
        <p:spPr>
          <a:xfrm>
            <a:off x="7017615" y="1058211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문서 작업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55DDA7-0F40-4B5C-82AA-140D42A8E34E}"/>
              </a:ext>
            </a:extLst>
          </p:cNvPr>
          <p:cNvSpPr txBox="1"/>
          <p:nvPr/>
        </p:nvSpPr>
        <p:spPr>
          <a:xfrm>
            <a:off x="6990666" y="1804337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ko-KR" altLang="en-US" dirty="0" err="1"/>
              <a:t>제작기</a:t>
            </a:r>
            <a:r>
              <a:rPr lang="ko-KR" altLang="en-US" dirty="0"/>
              <a:t> 작성 진행중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C77F765-9C7F-472E-85B9-E7A762FE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721" y="2704620"/>
            <a:ext cx="3909254" cy="28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38950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520</Words>
  <Application>Microsoft Office PowerPoint</Application>
  <PresentationFormat>와이드스크린</PresentationFormat>
  <Paragraphs>79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패싯</vt:lpstr>
      <vt:lpstr>레트로게임기 만들기  중간발표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레트로게임기 만들기  중간발표</dc:title>
  <dc:creator>엄희찬</dc:creator>
  <cp:lastModifiedBy>엄희찬</cp:lastModifiedBy>
  <cp:revision>18</cp:revision>
  <dcterms:created xsi:type="dcterms:W3CDTF">2020-10-28T12:09:24Z</dcterms:created>
  <dcterms:modified xsi:type="dcterms:W3CDTF">2020-11-01T08:53:33Z</dcterms:modified>
</cp:coreProperties>
</file>